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3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2200" y="1871988"/>
            <a:ext cx="10296525" cy="2421464"/>
          </a:xfrm>
        </p:spPr>
        <p:txBody>
          <a:bodyPr>
            <a:noAutofit/>
          </a:bodyPr>
          <a:lstStyle/>
          <a:p>
            <a:r>
              <a:rPr lang="en-US" sz="6000" dirty="0"/>
              <a:t>Bluetooth Positioning Device for Child Monitoring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03585" y="4368954"/>
            <a:ext cx="7285140" cy="1405467"/>
          </a:xfrm>
        </p:spPr>
        <p:txBody>
          <a:bodyPr>
            <a:normAutofit/>
          </a:bodyPr>
          <a:lstStyle/>
          <a:p>
            <a:r>
              <a:rPr lang="en-US" sz="3200" dirty="0"/>
              <a:t>Speaker: </a:t>
            </a:r>
            <a:r>
              <a:rPr lang="en-US" sz="3200" dirty="0" err="1"/>
              <a:t>Rui</a:t>
            </a:r>
            <a:r>
              <a:rPr lang="en-US" sz="3200" dirty="0"/>
              <a:t> Li (Mary) Xu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4544022"/>
            <a:ext cx="1816450" cy="19148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83175" y="1871988"/>
            <a:ext cx="6305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ACSEF 2015-16 ID: MENG-124 (Category 1</a:t>
            </a:r>
            <a:r>
              <a:rPr lang="en-US" sz="2400" baseline="30000" dirty="0"/>
              <a:t>st</a:t>
            </a:r>
            <a:r>
              <a:rPr lang="en-US" sz="2400" dirty="0"/>
              <a:t> Place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17272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364" y="5440358"/>
            <a:ext cx="3127602" cy="1080083"/>
          </a:xfrm>
        </p:spPr>
        <p:txBody>
          <a:bodyPr>
            <a:normAutofit/>
          </a:bodyPr>
          <a:lstStyle/>
          <a:p>
            <a:r>
              <a:rPr lang="en-US" sz="4800" dirty="0"/>
              <a:t>Progress </a:t>
            </a:r>
          </a:p>
        </p:txBody>
      </p:sp>
      <p:pic>
        <p:nvPicPr>
          <p:cNvPr id="5123" name="Picture 3" descr="Screenshot_2016-01-18-15-28-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05" y="523882"/>
            <a:ext cx="2501182" cy="4472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0" r="48300" b="6841"/>
          <a:stretch>
            <a:fillRect/>
          </a:stretch>
        </p:blipFill>
        <p:spPr bwMode="auto">
          <a:xfrm>
            <a:off x="3162047" y="305633"/>
            <a:ext cx="4075419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 descr="IMG_20151125_1704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409" y="3769771"/>
            <a:ext cx="3900181" cy="292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4" descr="S:\My Documents\downloads\PicsArt_03-09-10.05.4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818" y="237266"/>
            <a:ext cx="2207920" cy="392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1" descr="S:\My Documents\downloads\PicsArt_03-09-10.00.1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704" y="237266"/>
            <a:ext cx="2290608" cy="392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3060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>
            <a:normAutofit/>
          </a:bodyPr>
          <a:lstStyle/>
          <a:p>
            <a:r>
              <a:rPr lang="en-US" sz="4800" dirty="0"/>
              <a:t>Signal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1" y="1422400"/>
            <a:ext cx="10131425" cy="2835276"/>
          </a:xfrm>
        </p:spPr>
        <p:txBody>
          <a:bodyPr>
            <a:normAutofit/>
          </a:bodyPr>
          <a:lstStyle/>
          <a:p>
            <a:r>
              <a:rPr lang="en-US" sz="2800" dirty="0"/>
              <a:t>Magnetometer readings → compass heading → degrees/radians</a:t>
            </a:r>
          </a:p>
          <a:p>
            <a:pPr lvl="1"/>
            <a:r>
              <a:rPr lang="en-US" sz="2600" dirty="0"/>
              <a:t>arccos ( sin (heading) ) = degrees</a:t>
            </a:r>
          </a:p>
          <a:p>
            <a:r>
              <a:rPr lang="en-US" sz="2800" dirty="0"/>
              <a:t>Bluetooth signal strength (</a:t>
            </a:r>
            <a:r>
              <a:rPr lang="en-US" sz="2800" dirty="0" err="1"/>
              <a:t>dBm</a:t>
            </a:r>
            <a:r>
              <a:rPr lang="en-US" sz="2800" dirty="0"/>
              <a:t>) → physical distance (m) </a:t>
            </a:r>
          </a:p>
          <a:p>
            <a:pPr lvl="1"/>
            <a:r>
              <a:rPr lang="en-US" sz="2600" dirty="0"/>
              <a:t>Taking physical samples to find relationship, not very accurate</a:t>
            </a:r>
          </a:p>
          <a:p>
            <a:pPr lvl="1"/>
            <a:r>
              <a:rPr lang="en-US" sz="2600" dirty="0"/>
              <a:t>Low pass filter (LPF) equation reduce data deviation </a:t>
            </a:r>
            <a:r>
              <a:rPr lang="en-US" sz="2000" dirty="0"/>
              <a:t>(</a:t>
            </a:r>
            <a:r>
              <a:rPr lang="en-US" sz="2000" b="1" dirty="0" err="1"/>
              <a:t>Ρ</a:t>
            </a:r>
            <a:r>
              <a:rPr lang="en-US" sz="2000" b="1" baseline="-25000" dirty="0" err="1"/>
              <a:t>n</a:t>
            </a:r>
            <a:r>
              <a:rPr lang="en-US" sz="2000" b="1" dirty="0"/>
              <a:t>= αΡ</a:t>
            </a:r>
            <a:r>
              <a:rPr lang="en-US" sz="2000" b="1" baseline="-25000" dirty="0"/>
              <a:t>n-1</a:t>
            </a:r>
            <a:r>
              <a:rPr lang="en-US" sz="2000" b="1" dirty="0"/>
              <a:t> + (1− α)</a:t>
            </a:r>
            <a:r>
              <a:rPr lang="en-US" sz="2000" b="1" dirty="0" err="1"/>
              <a:t>Τ</a:t>
            </a:r>
            <a:r>
              <a:rPr lang="en-US" sz="2000" b="1" baseline="-25000" dirty="0" err="1"/>
              <a:t>n</a:t>
            </a:r>
            <a:r>
              <a:rPr lang="en-US" sz="2000" b="1" dirty="0"/>
              <a:t>)</a:t>
            </a:r>
            <a:endParaRPr lang="en-US" sz="2000" dirty="0"/>
          </a:p>
          <a:p>
            <a:pPr lvl="1"/>
            <a:endParaRPr lang="en-US" sz="2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4" t="23468" r="30579" b="21146"/>
          <a:stretch>
            <a:fillRect/>
          </a:stretch>
        </p:blipFill>
        <p:spPr bwMode="auto">
          <a:xfrm>
            <a:off x="1603375" y="4069460"/>
            <a:ext cx="3362325" cy="2598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7" t="31277" r="17355" b="26872"/>
          <a:stretch>
            <a:fillRect/>
          </a:stretch>
        </p:blipFill>
        <p:spPr bwMode="auto">
          <a:xfrm>
            <a:off x="6342063" y="4069460"/>
            <a:ext cx="3741737" cy="257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0749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459764"/>
            <a:ext cx="10131425" cy="1143699"/>
          </a:xfrm>
        </p:spPr>
        <p:txBody>
          <a:bodyPr>
            <a:normAutofit/>
          </a:bodyPr>
          <a:lstStyle/>
          <a:p>
            <a:r>
              <a:rPr lang="en-US" sz="4800" dirty="0"/>
              <a:t>Challenges/Conclusion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854199"/>
            <a:ext cx="10131425" cy="4010521"/>
          </a:xfrm>
        </p:spPr>
        <p:txBody>
          <a:bodyPr>
            <a:normAutofit/>
          </a:bodyPr>
          <a:lstStyle/>
          <a:p>
            <a:r>
              <a:rPr lang="en-US" sz="2800" dirty="0"/>
              <a:t>Android app programming</a:t>
            </a:r>
          </a:p>
          <a:p>
            <a:pPr lvl="1"/>
            <a:r>
              <a:rPr lang="en-US" sz="2600" dirty="0"/>
              <a:t>Bluetooth class lacks continuous RSSI display functionality </a:t>
            </a:r>
          </a:p>
          <a:p>
            <a:r>
              <a:rPr lang="en-US" sz="2800" dirty="0"/>
              <a:t>Magnetometer calibration/troubleshooting</a:t>
            </a:r>
          </a:p>
          <a:p>
            <a:r>
              <a:rPr lang="en-US" sz="2800" dirty="0"/>
              <a:t>Bluetooth to distance inaccuracy </a:t>
            </a:r>
          </a:p>
          <a:p>
            <a:r>
              <a:rPr lang="en-US" sz="2800" dirty="0"/>
              <a:t>Trial and error</a:t>
            </a:r>
          </a:p>
          <a:p>
            <a:r>
              <a:rPr lang="en-US" sz="2800" dirty="0"/>
              <a:t>Continuous project </a:t>
            </a:r>
          </a:p>
          <a:p>
            <a:r>
              <a:rPr lang="en-US" sz="2800" dirty="0"/>
              <a:t>Learning experience</a:t>
            </a:r>
          </a:p>
        </p:txBody>
      </p:sp>
      <p:pic>
        <p:nvPicPr>
          <p:cNvPr id="7170" name="Picture 2" descr="https://www.teachengineering.org/images/v-635997146980000000/FullDesignProcess_635wTYPOFIX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800" y="2817745"/>
            <a:ext cx="3872826" cy="354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937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4000"/>
            <a:ext cx="10131425" cy="1456267"/>
          </a:xfrm>
        </p:spPr>
        <p:txBody>
          <a:bodyPr>
            <a:normAutofit/>
          </a:bodyPr>
          <a:lstStyle/>
          <a:p>
            <a:r>
              <a:rPr lang="en-US" sz="4800" dirty="0"/>
              <a:t>Future Research/Improvements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sz="2800" dirty="0"/>
              <a:t>Adding an accelerometer to improve accuracy when obstructions affect Bluetooth signal</a:t>
            </a:r>
          </a:p>
          <a:p>
            <a:pPr lvl="0"/>
            <a:r>
              <a:rPr lang="en-US" sz="2800" dirty="0"/>
              <a:t>Create a “searching mode”: allows parent to move around in search for child</a:t>
            </a:r>
          </a:p>
          <a:p>
            <a:pPr lvl="1"/>
            <a:r>
              <a:rPr lang="en-US" sz="2600" dirty="0"/>
              <a:t>Also used to search for stationary item (ex. misplaced keys)</a:t>
            </a:r>
          </a:p>
          <a:p>
            <a:pPr lvl="0"/>
            <a:r>
              <a:rPr lang="en-US" sz="2800" dirty="0"/>
              <a:t>Improve range: 2</a:t>
            </a:r>
            <a:r>
              <a:rPr lang="en-US" sz="2800" baseline="30000" dirty="0"/>
              <a:t>nd</a:t>
            </a:r>
            <a:r>
              <a:rPr lang="en-US" sz="2800" dirty="0"/>
              <a:t> device to act as signal bridge, radio signal, cellular network</a:t>
            </a:r>
          </a:p>
          <a:p>
            <a:pPr lvl="0"/>
            <a:r>
              <a:rPr lang="en-US" sz="2800" dirty="0"/>
              <a:t>Reduce size and package of device (custom PCB)</a:t>
            </a:r>
          </a:p>
          <a:p>
            <a:pPr lvl="0"/>
            <a:r>
              <a:rPr lang="en-US" sz="2800" dirty="0"/>
              <a:t>Improve Android application interface &amp; functionality </a:t>
            </a:r>
          </a:p>
        </p:txBody>
      </p:sp>
    </p:spTree>
    <p:extLst>
      <p:ext uri="{BB962C8B-B14F-4D97-AF65-F5344CB8AC3E}">
        <p14:creationId xmlns:p14="http://schemas.microsoft.com/office/powerpoint/2010/main" val="3981478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</p:spPr>
        <p:txBody>
          <a:bodyPr>
            <a:normAutofit/>
          </a:bodyPr>
          <a:lstStyle/>
          <a:p>
            <a:r>
              <a:rPr lang="en-US" sz="4800" dirty="0"/>
              <a:t>Works Cited</a:t>
            </a:r>
          </a:p>
        </p:txBody>
      </p:sp>
      <p:sp>
        <p:nvSpPr>
          <p:cNvPr id="6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85801" y="1684867"/>
            <a:ext cx="10883898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-457200" defTabSz="914400">
              <a:buClrTx/>
              <a:buSzTx/>
              <a:buNone/>
            </a:pPr>
            <a:r>
              <a:rPr lang="en-US" altLang="en-US" sz="2000" dirty="0" err="1"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Bekkelien</a:t>
            </a:r>
            <a:r>
              <a:rPr lang="en-US" altLang="en-US" sz="2000" dirty="0"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, Anja. “Positioning Techniques.” Bluetooth Indoor Positioning (2012): 6-8. </a:t>
            </a:r>
            <a:r>
              <a:rPr lang="en-US" altLang="en-US" sz="2000" dirty="0" err="1"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TaM</a:t>
            </a:r>
            <a:r>
              <a:rPr lang="en-US" altLang="en-US" sz="2000" dirty="0"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. University of 	Geneva, Mar. 2012. Web. 28 Dec. 2015. &lt;http://tam.unige.ch/assets/ 	documents/masters/</a:t>
            </a:r>
            <a:r>
              <a:rPr lang="en-US" altLang="en-US" sz="2000" dirty="0" err="1"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bekkelien</a:t>
            </a:r>
            <a:r>
              <a:rPr lang="en-US" altLang="en-US" sz="2000" dirty="0"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/Bekkelien_Master_Thesis.pdf&gt;.</a:t>
            </a:r>
          </a:p>
          <a:p>
            <a:pPr marL="0" lvl="0" indent="-457200" defTabSz="914400">
              <a:buClrTx/>
              <a:buSzTx/>
              <a:buNone/>
            </a:pPr>
            <a:r>
              <a:rPr lang="en-US" altLang="en-US" sz="2000" dirty="0"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“Dead Reckoning.” Encyclopedia Britannica. Encyclopedia Britannica, </a:t>
            </a:r>
            <a:r>
              <a:rPr lang="en-US" altLang="en-US" sz="2000" dirty="0" err="1"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Inc</a:t>
            </a:r>
            <a:r>
              <a:rPr lang="en-US" altLang="en-US" sz="2000" dirty="0"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, 28 Nov. 2014.</a:t>
            </a:r>
          </a:p>
          <a:p>
            <a:pPr marL="0" lvl="0" indent="-457200" defTabSz="914400">
              <a:buClrTx/>
              <a:buSzTx/>
              <a:buNone/>
            </a:pPr>
            <a:r>
              <a:rPr lang="en-US" altLang="en-US" sz="2000" dirty="0"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 	Web. 3 Jan. 2016. &lt;http://www.britannica.com/technology/dead-reckoning-navigation&gt;.</a:t>
            </a:r>
          </a:p>
          <a:p>
            <a:pPr marL="0" lvl="0" indent="-457200" defTabSz="914400">
              <a:buClrTx/>
              <a:buSzTx/>
              <a:buNone/>
            </a:pPr>
            <a:r>
              <a:rPr lang="en-US" altLang="en-US" sz="2000" dirty="0" err="1"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Dver</a:t>
            </a:r>
            <a:r>
              <a:rPr lang="en-US" altLang="en-US" sz="2000" dirty="0"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, Alyssa. “Preventing Kids From Getting Really Lost.” PARENTGUIDE News. PG Media Network 	Corporation, </a:t>
            </a:r>
            <a:r>
              <a:rPr lang="en-US" altLang="en-US" sz="2000" dirty="0" err="1"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n.d.</a:t>
            </a:r>
            <a:r>
              <a:rPr lang="en-US" altLang="en-US" sz="2000" dirty="0"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 Web. 3 Jan. 2016. &lt;http://www.parentguidenews.com/Articles/ 	</a:t>
            </a:r>
            <a:r>
              <a:rPr lang="en-US" altLang="en-US" sz="2000" dirty="0" err="1"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PreventingKidsFromGettingReallyLost</a:t>
            </a:r>
            <a:r>
              <a:rPr lang="en-US" altLang="en-US" sz="2000" dirty="0"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&gt;.</a:t>
            </a:r>
          </a:p>
          <a:p>
            <a:pPr marL="0" lvl="0" indent="-457200" defTabSz="914400">
              <a:buClrTx/>
              <a:buSzTx/>
              <a:buNone/>
            </a:pPr>
            <a:r>
              <a:rPr lang="en-US" altLang="en-US" sz="2000" dirty="0" err="1"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Faragher</a:t>
            </a:r>
            <a:r>
              <a:rPr lang="en-US" altLang="en-US" sz="2000" dirty="0"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, Ramsey, and Robert </a:t>
            </a:r>
            <a:r>
              <a:rPr lang="en-US" altLang="en-US" sz="2000" dirty="0" err="1"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Harle</a:t>
            </a:r>
            <a:r>
              <a:rPr lang="en-US" altLang="en-US" sz="2000" dirty="0"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. “An Analysis of the Accuracy of Bluetooth Low Energy...” An 	Analysis of the Accuracy of Bluetooth Low Energy for Indoor Positioning Applications (2014): 	201-10. Ramsey M. </a:t>
            </a:r>
            <a:r>
              <a:rPr lang="en-US" altLang="en-US" sz="2000" dirty="0" err="1"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Faragher</a:t>
            </a:r>
            <a:r>
              <a:rPr lang="en-US" altLang="en-US" sz="2000" dirty="0">
                <a:latin typeface="+mn-lt"/>
                <a:ea typeface="SimSun" panose="02010600030101010101" pitchFamily="2" charset="-122"/>
                <a:cs typeface="Times New Roman" panose="02020603050405020304" pitchFamily="18" charset="0"/>
              </a:rPr>
              <a:t>. University of Cambridge, Sept. 2014. Web. 6 Jan. 2016. 	&lt;http://www.cl.cam.ac.uk/~rmf25/papers/BLE.pdf&gt;.</a:t>
            </a:r>
          </a:p>
          <a:p>
            <a:pPr marL="0" indent="-457200" defTabSz="914400">
              <a:buClrTx/>
              <a:buSzTx/>
              <a:buNone/>
            </a:pPr>
            <a:r>
              <a:rPr lang="en-US" sz="2000" dirty="0">
                <a:latin typeface="+mn-lt"/>
              </a:rPr>
              <a:t>Jung, Kang, and Bae. </a:t>
            </a:r>
            <a:r>
              <a:rPr lang="en-US" sz="2000" i="1" dirty="0">
                <a:latin typeface="+mn-lt"/>
              </a:rPr>
              <a:t>Distance Estimation of Smart Device Using Bluetooth</a:t>
            </a:r>
            <a:r>
              <a:rPr lang="en-US" sz="2000" dirty="0">
                <a:latin typeface="+mn-lt"/>
              </a:rPr>
              <a:t>. ISBN. 978-1-61208-305-6. 	</a:t>
            </a:r>
            <a:r>
              <a:rPr lang="en-US" sz="2000" dirty="0" err="1">
                <a:latin typeface="+mn-lt"/>
              </a:rPr>
              <a:t>Deajeon</a:t>
            </a:r>
            <a:r>
              <a:rPr lang="en-US" sz="2000" dirty="0">
                <a:latin typeface="+mn-lt"/>
              </a:rPr>
              <a:t>: IARIA, 2013. Print. </a:t>
            </a:r>
          </a:p>
          <a:p>
            <a:pPr marL="0" lvl="0" indent="-457200" defTabSz="914400">
              <a:buClrTx/>
              <a:buSzTx/>
              <a:buNone/>
            </a:pPr>
            <a:endParaRPr lang="en-US" altLang="en-US" sz="2000" dirty="0">
              <a:latin typeface="+mn-lt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lvl="0" indent="-457200" defTabSz="914400">
              <a:buClrTx/>
              <a:buSzTx/>
              <a:buNone/>
            </a:pPr>
            <a:endParaRPr lang="en-US" altLang="en-US" sz="2000" dirty="0">
              <a:latin typeface="+mn-lt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90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4901" y="2819400"/>
            <a:ext cx="10131425" cy="1456267"/>
          </a:xfrm>
        </p:spPr>
        <p:txBody>
          <a:bodyPr>
            <a:normAutofit/>
          </a:bodyPr>
          <a:lstStyle/>
          <a:p>
            <a:r>
              <a:rPr lang="en-US" sz="6000" dirty="0"/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1937496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4134"/>
            <a:ext cx="10131425" cy="1456267"/>
          </a:xfrm>
        </p:spPr>
        <p:txBody>
          <a:bodyPr>
            <a:normAutofit/>
          </a:bodyPr>
          <a:lstStyle/>
          <a:p>
            <a:r>
              <a:rPr lang="en-US" sz="4800" dirty="0"/>
              <a:t>Background: The issue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930401"/>
            <a:ext cx="10131425" cy="4178300"/>
          </a:xfrm>
        </p:spPr>
        <p:txBody>
          <a:bodyPr>
            <a:normAutofit/>
          </a:bodyPr>
          <a:lstStyle/>
          <a:p>
            <a:r>
              <a:rPr lang="en-US" sz="2800" dirty="0"/>
              <a:t>Misplacing things and looking after young children in public places are often very stressful experiences</a:t>
            </a:r>
          </a:p>
          <a:p>
            <a:r>
              <a:rPr lang="en-US" sz="2800" dirty="0"/>
              <a:t>“American children get lost over 2,000 times each day in all kinds of public places such as beaches, amusement parks, fairs and airports” </a:t>
            </a:r>
          </a:p>
          <a:p>
            <a:r>
              <a:rPr lang="en-US" sz="2800" dirty="0"/>
              <a:t>People have developed many types of tracking devices for humans and easily lost items </a:t>
            </a:r>
          </a:p>
          <a:p>
            <a:r>
              <a:rPr lang="en-US" sz="2800" dirty="0"/>
              <a:t>Types of signals used: Bluetooth, GPS, </a:t>
            </a:r>
            <a:r>
              <a:rPr lang="en-US" sz="2800" dirty="0" err="1"/>
              <a:t>WiFi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60154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Engineering Goal: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/>
              <a:t>The design and construction of a Bluetooth device and an accompanying mobile application for parents and caretakers to monitor their children’s location in a close-proximity environment</a:t>
            </a:r>
            <a:r>
              <a:rPr lang="en-US" sz="3200" dirty="0"/>
              <a:t>.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2605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419099"/>
            <a:ext cx="10131425" cy="1456267"/>
          </a:xfrm>
        </p:spPr>
        <p:txBody>
          <a:bodyPr>
            <a:normAutofit/>
          </a:bodyPr>
          <a:lstStyle/>
          <a:p>
            <a:r>
              <a:rPr lang="en-US" sz="4800" dirty="0"/>
              <a:t>Basic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7671275" cy="4449233"/>
          </a:xfrm>
        </p:spPr>
        <p:txBody>
          <a:bodyPr>
            <a:normAutofit/>
          </a:bodyPr>
          <a:lstStyle/>
          <a:p>
            <a:r>
              <a:rPr lang="en-US" sz="2800" dirty="0"/>
              <a:t>A small tag or wristband is paired with a smartphone app</a:t>
            </a:r>
          </a:p>
          <a:p>
            <a:r>
              <a:rPr lang="en-US" sz="2800" dirty="0"/>
              <a:t>Examples: My Buddy Tag, Tile, Duet </a:t>
            </a:r>
          </a:p>
          <a:p>
            <a:r>
              <a:rPr lang="en-US" sz="2800" dirty="0"/>
              <a:t>GPS: long-distance, expensive, inaccurate indoors</a:t>
            </a:r>
          </a:p>
          <a:p>
            <a:r>
              <a:rPr lang="en-US" sz="2800" dirty="0" err="1"/>
              <a:t>WiFi</a:t>
            </a:r>
            <a:r>
              <a:rPr lang="en-US" sz="2800" dirty="0"/>
              <a:t>: not available everywhere, monthly fees</a:t>
            </a:r>
          </a:p>
          <a:p>
            <a:r>
              <a:rPr lang="en-US" sz="2800" dirty="0"/>
              <a:t>Bluetooth: inexpensive, close-proximity</a:t>
            </a:r>
          </a:p>
          <a:p>
            <a:pPr lvl="1"/>
            <a:r>
              <a:rPr lang="en-US" sz="2600" dirty="0"/>
              <a:t>Uses signal strength (RSSI) to give approximate distance away, but not the direction </a:t>
            </a:r>
          </a:p>
          <a:p>
            <a:endParaRPr lang="en-US" sz="2400" dirty="0"/>
          </a:p>
        </p:txBody>
      </p:sp>
      <p:pic>
        <p:nvPicPr>
          <p:cNvPr id="1028" name="Picture 4" descr="http://cdn.blessthisstuff.com/imagens/stuff/tile-ap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076" y="4256921"/>
            <a:ext cx="3834924" cy="260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skillbuilders.com.au/_content/img/my_buddy_tag%20Ap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762" y="393700"/>
            <a:ext cx="2535238" cy="386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110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444500"/>
            <a:ext cx="10131425" cy="1456267"/>
          </a:xfrm>
        </p:spPr>
        <p:txBody>
          <a:bodyPr>
            <a:normAutofit/>
          </a:bodyPr>
          <a:lstStyle/>
          <a:p>
            <a:r>
              <a:rPr lang="en-US" sz="4800" dirty="0"/>
              <a:t>Indoor Positioning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065867"/>
            <a:ext cx="7366000" cy="4538133"/>
          </a:xfrm>
        </p:spPr>
        <p:txBody>
          <a:bodyPr>
            <a:normAutofit/>
          </a:bodyPr>
          <a:lstStyle/>
          <a:p>
            <a:r>
              <a:rPr lang="en-US" sz="2800" dirty="0"/>
              <a:t>Trilateration using RSSI</a:t>
            </a:r>
          </a:p>
          <a:p>
            <a:r>
              <a:rPr lang="en-US" sz="2800" dirty="0"/>
              <a:t>Fingerprinting (pre-determined database)</a:t>
            </a:r>
          </a:p>
          <a:p>
            <a:r>
              <a:rPr lang="en-US" sz="2800" dirty="0"/>
              <a:t>Neural networks</a:t>
            </a:r>
          </a:p>
          <a:p>
            <a:r>
              <a:rPr lang="en-US" sz="2800" dirty="0"/>
              <a:t>Pros: greater accuracy</a:t>
            </a:r>
          </a:p>
          <a:p>
            <a:r>
              <a:rPr lang="en-US" sz="2800" dirty="0"/>
              <a:t>Cons: requires multiple beacons throughout the room, set location, updated when conditions change</a:t>
            </a:r>
          </a:p>
          <a:p>
            <a:r>
              <a:rPr lang="en-US" sz="2800" dirty="0"/>
              <a:t>Good for airports, hospitals, etc. </a:t>
            </a:r>
          </a:p>
          <a:p>
            <a:endParaRPr lang="en-US" sz="2400" dirty="0"/>
          </a:p>
        </p:txBody>
      </p:sp>
      <p:pic>
        <p:nvPicPr>
          <p:cNvPr id="2050" name="Picture 2" descr="https://upload.wikimedia.org/wikipedia/commons/thumb/6/6e/Trilateration.svg/326px-Trilaterat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801" y="2065867"/>
            <a:ext cx="3580380" cy="386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71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419100"/>
            <a:ext cx="10131425" cy="1456267"/>
          </a:xfrm>
        </p:spPr>
        <p:txBody>
          <a:bodyPr>
            <a:normAutofit/>
          </a:bodyPr>
          <a:lstStyle/>
          <a:p>
            <a:r>
              <a:rPr lang="en-US" sz="4800" dirty="0"/>
              <a:t>Dead Reckoning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75367"/>
            <a:ext cx="7620000" cy="4436533"/>
          </a:xfrm>
        </p:spPr>
        <p:txBody>
          <a:bodyPr>
            <a:normAutofit/>
          </a:bodyPr>
          <a:lstStyle/>
          <a:p>
            <a:r>
              <a:rPr lang="en-US" sz="2800" dirty="0"/>
              <a:t>Method of navigation used by sailors/pilots since 17</a:t>
            </a:r>
            <a:r>
              <a:rPr lang="en-US" sz="2800" baseline="30000" dirty="0"/>
              <a:t>th</a:t>
            </a:r>
            <a:r>
              <a:rPr lang="en-US" sz="2800" dirty="0"/>
              <a:t> century</a:t>
            </a:r>
          </a:p>
          <a:p>
            <a:r>
              <a:rPr lang="en-US" sz="2800" dirty="0"/>
              <a:t>Location is determined by the direction and speed of movement in relation to previous known locations</a:t>
            </a:r>
          </a:p>
          <a:p>
            <a:r>
              <a:rPr lang="en-US" sz="2800" dirty="0"/>
              <a:t>Bluetooth signal strength used to determine distance traveled from parent device </a:t>
            </a:r>
          </a:p>
          <a:p>
            <a:r>
              <a:rPr lang="en-US" sz="2800" dirty="0"/>
              <a:t>Magnetometer (aka compass) used to determine direction traveled</a:t>
            </a:r>
          </a:p>
        </p:txBody>
      </p:sp>
      <p:pic>
        <p:nvPicPr>
          <p:cNvPr id="3074" name="Picture 2" descr="http://www.regentsprep.org/regents/math/geometry/gt2/PracT7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0" y="2479734"/>
            <a:ext cx="3378201" cy="34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59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4500" y="889001"/>
            <a:ext cx="4902200" cy="5473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Given: last known position (</a:t>
            </a:r>
            <a:r>
              <a:rPr lang="en-US" sz="2400" dirty="0" err="1"/>
              <a:t>x,y</a:t>
            </a:r>
            <a:r>
              <a:rPr lang="en-US" sz="2400" dirty="0"/>
              <a:t>) and current distance r, direction θ </a:t>
            </a:r>
          </a:p>
          <a:p>
            <a:pPr marL="0" indent="0">
              <a:buNone/>
            </a:pPr>
            <a:r>
              <a:rPr lang="en-US" sz="2400" dirty="0"/>
              <a:t>Create 2 equations with info: circle with radius r and linear line</a:t>
            </a:r>
          </a:p>
          <a:p>
            <a:pPr marL="0" indent="0">
              <a:buNone/>
            </a:pPr>
            <a:r>
              <a:rPr lang="en-US" sz="2400" dirty="0"/>
              <a:t>Solve for intersection(s)</a:t>
            </a:r>
          </a:p>
          <a:p>
            <a:pPr marL="0" indent="0">
              <a:buNone/>
            </a:pPr>
            <a:r>
              <a:rPr lang="en-US" sz="2400" dirty="0"/>
              <a:t>Determine final correct position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996" t="16666" r="29877" b="9621"/>
          <a:stretch/>
        </p:blipFill>
        <p:spPr>
          <a:xfrm>
            <a:off x="533401" y="424039"/>
            <a:ext cx="6007100" cy="605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1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28600"/>
            <a:ext cx="10131425" cy="1456267"/>
          </a:xfrm>
        </p:spPr>
        <p:txBody>
          <a:bodyPr>
            <a:normAutofit/>
          </a:bodyPr>
          <a:lstStyle/>
          <a:p>
            <a:r>
              <a:rPr lang="en-US" sz="4800" dirty="0"/>
              <a:t>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12799"/>
            <a:ext cx="10131425" cy="2760133"/>
          </a:xfrm>
        </p:spPr>
        <p:txBody>
          <a:bodyPr>
            <a:normAutofit/>
          </a:bodyPr>
          <a:lstStyle/>
          <a:p>
            <a:r>
              <a:rPr lang="en-US" sz="2400" i="1" dirty="0"/>
              <a:t>Software:</a:t>
            </a:r>
            <a:r>
              <a:rPr lang="en-US" sz="2400" dirty="0"/>
              <a:t> Android Studio IDE (programming phone application: Java), Arduino IDE (programming microcontroller), “Bluetooth </a:t>
            </a:r>
            <a:r>
              <a:rPr lang="en-US" sz="2400" dirty="0" err="1"/>
              <a:t>spp</a:t>
            </a:r>
            <a:r>
              <a:rPr lang="en-US" sz="2400" dirty="0"/>
              <a:t> pro” application (testing Bluetooth communication) </a:t>
            </a:r>
          </a:p>
          <a:p>
            <a:r>
              <a:rPr lang="en-US" sz="2400" i="1" dirty="0"/>
              <a:t>Hardware: </a:t>
            </a:r>
            <a:r>
              <a:rPr lang="en-US" sz="2400" dirty="0" err="1"/>
              <a:t>Ardunio</a:t>
            </a:r>
            <a:r>
              <a:rPr lang="en-US" sz="2400" dirty="0"/>
              <a:t> Nano powered Bluetooth device: (1) </a:t>
            </a:r>
            <a:r>
              <a:rPr lang="en-US" sz="2400" dirty="0" err="1"/>
              <a:t>Ardunio</a:t>
            </a:r>
            <a:r>
              <a:rPr lang="en-US" sz="2400" dirty="0"/>
              <a:t> Nano microcontroller, (2) HC-05 Bluetooth module, (3) HMC5883L magnetometer, (4) alarm speaker, (5) panic button, (6) warning LED. </a:t>
            </a:r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097" name="Picture 1" descr="e01a124b-e703-4a46-b00c-de358302e29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37" y="4140199"/>
            <a:ext cx="6604255" cy="271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083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17500"/>
            <a:ext cx="10131425" cy="1456267"/>
          </a:xfrm>
        </p:spPr>
        <p:txBody>
          <a:bodyPr>
            <a:normAutofit/>
          </a:bodyPr>
          <a:lstStyle/>
          <a:p>
            <a:r>
              <a:rPr lang="en-US" sz="4800" dirty="0"/>
              <a:t>Design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511" y="1698266"/>
            <a:ext cx="11112500" cy="4550833"/>
          </a:xfrm>
        </p:spPr>
        <p:txBody>
          <a:bodyPr>
            <a:normAutofit/>
          </a:bodyPr>
          <a:lstStyle/>
          <a:p>
            <a:r>
              <a:rPr lang="en-US" sz="2800" dirty="0"/>
              <a:t>Breadboard model of wearable device for child</a:t>
            </a:r>
          </a:p>
          <a:p>
            <a:pPr lvl="1"/>
            <a:r>
              <a:rPr lang="en-US" sz="2600" dirty="0"/>
              <a:t>Pairs with parent’s phone, constantly provides Bluetooth signal and magnetometer readings, contains an alarm and a panic button for basic communication (~30 USD) </a:t>
            </a:r>
          </a:p>
          <a:p>
            <a:r>
              <a:rPr lang="en-US" sz="2800" dirty="0"/>
              <a:t>Application for Android smartphone/tablet (Bluetooth compatible)</a:t>
            </a:r>
          </a:p>
          <a:p>
            <a:pPr lvl="1"/>
            <a:r>
              <a:rPr lang="en-US" sz="2600" dirty="0"/>
              <a:t>Opening screen prompts user to connect to wearable, processes received data, displays position on graphical interface, notification for “out of range”</a:t>
            </a:r>
          </a:p>
          <a:p>
            <a:r>
              <a:rPr lang="en-US" sz="2800" dirty="0"/>
              <a:t>Bluetooth connection range: Class 2 (10 m), extended with antenna to ~30-50m (depends on phone range)</a:t>
            </a:r>
          </a:p>
        </p:txBody>
      </p:sp>
    </p:spTree>
    <p:extLst>
      <p:ext uri="{BB962C8B-B14F-4D97-AF65-F5344CB8AC3E}">
        <p14:creationId xmlns:p14="http://schemas.microsoft.com/office/powerpoint/2010/main" val="23285455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1862</TotalTime>
  <Words>661</Words>
  <Application>Microsoft Office PowerPoint</Application>
  <PresentationFormat>Widescreen</PresentationFormat>
  <Paragraphs>72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SimSun</vt:lpstr>
      <vt:lpstr>Arial</vt:lpstr>
      <vt:lpstr>Calibri</vt:lpstr>
      <vt:lpstr>Calibri Light</vt:lpstr>
      <vt:lpstr>Times New Roman</vt:lpstr>
      <vt:lpstr>Celestial</vt:lpstr>
      <vt:lpstr>Bluetooth Positioning Device for Child Monitoring</vt:lpstr>
      <vt:lpstr>Background: The issue</vt:lpstr>
      <vt:lpstr>Engineering Goal:</vt:lpstr>
      <vt:lpstr>Basic Design</vt:lpstr>
      <vt:lpstr>Indoor Positioning Methods</vt:lpstr>
      <vt:lpstr>Dead Reckoning</vt:lpstr>
      <vt:lpstr>PowerPoint Presentation</vt:lpstr>
      <vt:lpstr>Materials</vt:lpstr>
      <vt:lpstr>Design Criteria</vt:lpstr>
      <vt:lpstr>Progress </vt:lpstr>
      <vt:lpstr>Signal Processing</vt:lpstr>
      <vt:lpstr>Challenges/Conclusion</vt:lpstr>
      <vt:lpstr>Future Research/Improvements</vt:lpstr>
      <vt:lpstr>Works Cited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Bluetooth Device for Child Monitoring</dc:title>
  <dc:creator>Mary</dc:creator>
  <cp:lastModifiedBy>Mary</cp:lastModifiedBy>
  <cp:revision>44</cp:revision>
  <dcterms:created xsi:type="dcterms:W3CDTF">2016-05-15T05:17:58Z</dcterms:created>
  <dcterms:modified xsi:type="dcterms:W3CDTF">2016-05-30T07:22:54Z</dcterms:modified>
</cp:coreProperties>
</file>